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2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9144000" cy="5143500" type="screen16x9"/>
  <p:notesSz cx="6858000" cy="9144000"/>
  <p:embeddedFontLst>
    <p:embeddedFont>
      <p:font typeface="Gill Sans" panose="020B0502020104020203" pitchFamily="34" charset="-79"/>
      <p:regular r:id="rId30"/>
      <p:bold r:id="rId31"/>
    </p:embeddedFont>
    <p:embeddedFont>
      <p:font typeface="Maven Pro" pitchFamily="2" charset="77"/>
      <p:regular r:id="rId32"/>
      <p:bold r:id="rId33"/>
    </p:embeddedFont>
    <p:embeddedFont>
      <p:font typeface="Nunito" pitchFamily="2" charset="77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publica.org/article/machine-bias-risk-assessments-in-criminal-sentencing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lu.org/blog/privacy-technology/surveillance-technologies/amazons-face-recognition-falsely-matched-28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lu.org/blog/privacy-technology/surveillance-technologies/amazons-face-recognition-falsely-matched-28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blogs/machine-learning/amazon-rekognition-announces-updates-to-its-face-detection-analysis-and-recognition-capabilities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fatconference.org/2019/acceptedpapers.html" TargetMode="External"/><Relationship Id="rId3" Type="http://schemas.openxmlformats.org/officeDocument/2006/relationships/hyperlink" Target="https://ainowinstitute.org/" TargetMode="External"/><Relationship Id="rId7" Type="http://schemas.openxmlformats.org/officeDocument/2006/relationships/hyperlink" Target="https://ai.google/research/teams/brain/pair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humancompatible.ai/" TargetMode="External"/><Relationship Id="rId5" Type="http://schemas.openxmlformats.org/officeDocument/2006/relationships/hyperlink" Target="https://datasociety.net/" TargetMode="External"/><Relationship Id="rId4" Type="http://schemas.openxmlformats.org/officeDocument/2006/relationships/hyperlink" Target="https://www.partnershiponai.org/" TargetMode="External"/><Relationship Id="rId9" Type="http://schemas.openxmlformats.org/officeDocument/2006/relationships/hyperlink" Target="https://hrdag.org/" TargetMode="Externa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ai.stanford.edu/blog/ethical_best_practices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kathykbaxter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tsp.berkeley.edu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afog.berkeley.edu/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becominghuman.ai/100-brilliant-women-in-ai-ethics-to-follow-in-2019-and-beyond-92f467aa6232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datadriveninvestor/inaugural-women-in-ai-ethics-summit-5440bd59da45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air-code.github.io/what-if-tool/index.html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uters.com/article/us-amazon-com-jobs-automation-insight/amazon-scraps-secret-ai-recruiting-tool-that-showed-bias-against-women-idUSKCN1MK08G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youtube.com/watch?v=YJjv_OeiHmo" TargetMode="External"/><Relationship Id="rId4" Type="http://schemas.openxmlformats.org/officeDocument/2006/relationships/hyperlink" Target="https://www.washingtonpost.com/news/the-intersect/wp/2017/10/01/mark-zuckerberg-apologizes-for-the-ways-my-work-was-used-to-divide-people/?noredirect=on&amp;utm_term=.3650d7bd683a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17/11/21/magazine/can-ai-be-taught-to-explain-itself.html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developers.google.com/machine-learning/fairness-overview/" TargetMode="External"/><Relationship Id="rId4" Type="http://schemas.openxmlformats.org/officeDocument/2006/relationships/hyperlink" Target="https://www.fastcompany.com/40536485/now-is-the-time-to-act-to-stop-bias-in-ai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10.00794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escholarship.org/uc/item/4rw2z9f8" TargetMode="External"/><Relationship Id="rId4" Type="http://schemas.openxmlformats.org/officeDocument/2006/relationships/hyperlink" Target="https://papers.ssrn.com/sol3/papers.cfm?abstract_id=3311894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publica.org/article/machine-bias-risk-assessments-in-criminal-sentencing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publica.org/article/machine-bias-risk-assessments-in-criminal-sentencing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509a3f55de_1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509a3f55de_1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https://www.propublica.org/article/machine-bias-risk-assessments-in-criminal-sentencing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509a3f55de_1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509a3f55de_1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509a3f55de_1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509a3f55de_1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509a3f55de_1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509a3f55de_1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509a3f55de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509a3f55de_1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https://www.aclu.org/blog/privacy-technology/surveillance-technologies/amazons-face-recognition-falsely-matched-28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509a3f55de_1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509a3f55de_1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https://www.aclu.org/blog/privacy-technology/surveillance-technologies/amazons-face-recognition-falsely-matched-28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509a3f55de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509a3f55de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https://aws.amazon.com/blogs/machine-learning/amazon-rekognition-announces-updates-to-its-face-detection-analysis-and-recognition-capabilities/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509a3f55de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509a3f55de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https://ainowinstitute.org/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https://www.partnershiponai.org/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https://datasociety.net/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https://humancompatible.ai/</a:t>
            </a: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7"/>
              </a:rPr>
              <a:t>https://ai.google/research/teams/brain/pair</a:t>
            </a: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8"/>
              </a:rPr>
              <a:t>https://fatconference.org/2019/acceptedpapers.html</a:t>
            </a: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9"/>
              </a:rPr>
              <a:t>https://hrdag.org/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509a3f55de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509a3f55de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http://ai.stanford.edu/blog/ethical_best_practices/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509a3f55de_1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509a3f55de_1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https://medium.com/@kathykbaxter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509a3f55d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509a3f55d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https://ctsp.berkeley.edu/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http://afog.berkeley.edu/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509a3f55de_1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509a3f55de_1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509a3f55de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509a3f55de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5053ccc801_0_6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5053ccc801_0_6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509a3f55de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509a3f55de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509a3f55de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509a3f55de_1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https://becominghuman.ai/100-brilliant-women-in-ai-ethics-to-follow-in-2019-and-beyond-92f467aa6232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509a3f55de_1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509a3f55de_1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https://medium.com/datadriveninvestor/inaugural-women-in-ai-ethics-summit-5440bd59da45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509a3f55de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509a3f55de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https://pair-code.github.io/what-if-tool/index.html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509a3f55de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509a3f55de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https://www.reuters.com/article/us-amazon-com-jobs-automation-insight/amazon-scraps-secret-ai-recruiting-tool-that-showed-bias-against-women-idUSKCN1MK08G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https://www.washingtonpost.com/news/the-intersect/wp/2017/10/01/mark-zuckerberg-apologizes-for-the-ways-my-work-was-used-to-divide-people/?noredirect=on&amp;utm_term=.3650d7bd683a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https://www.youtube.com/watch?v=YJjv_OeiHmo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509a3f55de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509a3f55de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https://www.nytimes.com/2017/11/21/magazine/can-ai-be-taught-to-explain-itself.html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https://www.fastcompany.com/40536485/now-is-the-time-to-act-to-stop-bias-in-ai</a:t>
            </a: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https://developers.google.com/machine-learning/fairness-overview/</a:t>
            </a: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509a3f55de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509a3f55de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509a3f55de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509a3f55de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https://arxiv.org/abs/1710.00794</a:t>
            </a: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https://papers.ssrn.com/sol3/papers.cfm?abstract_id=3311894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https://escholarship.org/uc/item/4rw2z9f8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5053ccc80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5053ccc80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509a3f55de_1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509a3f55de_1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https://www.propublica.org/article/machine-bias-risk-assessments-in-criminal-sentencing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509a3f55de_1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509a3f55de_1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https://www.propublica.org/article/machine-bias-risk-assessments-in-criminal-sentencing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3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14"/>
          <p:cNvGrpSpPr/>
          <p:nvPr/>
        </p:nvGrpSpPr>
        <p:grpSpPr>
          <a:xfrm>
            <a:off x="7343003" y="3409675"/>
            <a:ext cx="1691422" cy="1732548"/>
            <a:chOff x="7343003" y="3409675"/>
            <a:chExt cx="1691422" cy="1732548"/>
          </a:xfrm>
        </p:grpSpPr>
        <p:grpSp>
          <p:nvGrpSpPr>
            <p:cNvPr id="56" name="Google Shape;56;p14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57" name="Google Shape;57;p14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14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" name="Google Shape;59;p14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60" name="Google Shape;60;p14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14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14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" name="Google Shape;63;p14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64" name="Google Shape;64;p14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14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14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14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" name="Google Shape;68;p14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69" name="Google Shape;69;p14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14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14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14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14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4" name="Google Shape;74;p14"/>
          <p:cNvGrpSpPr/>
          <p:nvPr/>
        </p:nvGrpSpPr>
        <p:grpSpPr>
          <a:xfrm>
            <a:off x="5043503" y="0"/>
            <a:ext cx="3814072" cy="3839102"/>
            <a:chOff x="5043503" y="0"/>
            <a:chExt cx="3814072" cy="3839102"/>
          </a:xfrm>
        </p:grpSpPr>
        <p:sp>
          <p:nvSpPr>
            <p:cNvPr id="75" name="Google Shape;75;p14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4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" name="Google Shape;77;p14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78" name="Google Shape;78;p14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14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name="adj1" fmla="val 8244818"/>
                  <a:gd name="adj2" fmla="val 16246175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14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" name="Google Shape;81;p14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2" name="Google Shape;82;p14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83" name="Google Shape;83;p14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14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5" name="Google Shape;85;p14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4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name="adj1" fmla="val 8801158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4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4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name="adj1" fmla="val 1255410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4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14"/>
          <p:cNvSpPr txBox="1">
            <a:spLocks noGrp="1"/>
          </p:cNvSpPr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subTitle" idx="1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15"/>
          <p:cNvGrpSpPr/>
          <p:nvPr/>
        </p:nvGrpSpPr>
        <p:grpSpPr>
          <a:xfrm>
            <a:off x="146769" y="3406"/>
            <a:ext cx="1233215" cy="1384535"/>
            <a:chOff x="146769" y="3406"/>
            <a:chExt cx="1233215" cy="1384535"/>
          </a:xfrm>
        </p:grpSpPr>
        <p:grpSp>
          <p:nvGrpSpPr>
            <p:cNvPr id="96" name="Google Shape;96;p15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97" name="Google Shape;97;p15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15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9" name="Google Shape;99;p15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100" name="Google Shape;100;p15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5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3" name="Google Shape;103;p15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104" name="Google Shape;104;p15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5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15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15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8" name="Google Shape;108;p15"/>
          <p:cNvGrpSpPr/>
          <p:nvPr/>
        </p:nvGrpSpPr>
        <p:grpSpPr>
          <a:xfrm>
            <a:off x="6775084" y="2904008"/>
            <a:ext cx="2186148" cy="2239500"/>
            <a:chOff x="6775084" y="2904008"/>
            <a:chExt cx="2186148" cy="2239500"/>
          </a:xfrm>
        </p:grpSpPr>
        <p:grpSp>
          <p:nvGrpSpPr>
            <p:cNvPr id="109" name="Google Shape;109;p15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110" name="Google Shape;110;p15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15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" name="Google Shape;112;p15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113" name="Google Shape;113;p15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5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15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" name="Google Shape;116;p15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117" name="Google Shape;117;p15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121;p15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122" name="Google Shape;122;p15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5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15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7" name="Google Shape;127;p15"/>
          <p:cNvSpPr txBox="1">
            <a:spLocks noGrp="1"/>
          </p:cNvSpPr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5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16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31" name="Google Shape;131;p1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6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" name="Google Shape;133;p16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35" name="Google Shape;135;p16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oogle Shape;137;p17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38" name="Google Shape;138;p17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7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" name="Google Shape;140;p17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42" name="Google Shape;142;p17"/>
          <p:cNvSpPr txBox="1">
            <a:spLocks noGrp="1"/>
          </p:cNvSpPr>
          <p:nvPr>
            <p:ph type="body" idx="2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18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46" name="Google Shape;146;p18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8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" name="Google Shape;148;p18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8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p19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52" name="Google Shape;152;p19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9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" name="Google Shape;154;p19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9"/>
          <p:cNvSpPr txBox="1">
            <a:spLocks noGrp="1"/>
          </p:cNvSpPr>
          <p:nvPr>
            <p:ph type="body" idx="1"/>
          </p:nvPr>
        </p:nvSpPr>
        <p:spPr>
          <a:xfrm>
            <a:off x="1303800" y="2309675"/>
            <a:ext cx="3312000" cy="2221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oogle Shape;158;p20"/>
          <p:cNvGrpSpPr/>
          <p:nvPr/>
        </p:nvGrpSpPr>
        <p:grpSpPr>
          <a:xfrm>
            <a:off x="6866714" y="1306"/>
            <a:ext cx="2267451" cy="2601690"/>
            <a:chOff x="6790514" y="1306"/>
            <a:chExt cx="2267451" cy="2601690"/>
          </a:xfrm>
        </p:grpSpPr>
        <p:grpSp>
          <p:nvGrpSpPr>
            <p:cNvPr id="159" name="Google Shape;159;p20"/>
            <p:cNvGrpSpPr/>
            <p:nvPr/>
          </p:nvGrpSpPr>
          <p:grpSpPr>
            <a:xfrm>
              <a:off x="7067465" y="1306"/>
              <a:ext cx="1990500" cy="1990200"/>
              <a:chOff x="7067465" y="1306"/>
              <a:chExt cx="1990500" cy="1990200"/>
            </a:xfrm>
          </p:grpSpPr>
          <p:sp>
            <p:nvSpPr>
              <p:cNvPr id="160" name="Google Shape;160;p20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0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0"/>
              <p:cNvSpPr/>
              <p:nvPr/>
            </p:nvSpPr>
            <p:spPr>
              <a:xfrm rot="-8649154">
                <a:off x="7349891" y="283705"/>
                <a:ext cx="1425647" cy="14254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" name="Google Shape;163;p20"/>
            <p:cNvGrpSpPr/>
            <p:nvPr/>
          </p:nvGrpSpPr>
          <p:grpSpPr>
            <a:xfrm>
              <a:off x="8207126" y="1807996"/>
              <a:ext cx="795000" cy="795000"/>
              <a:chOff x="8207126" y="1807996"/>
              <a:chExt cx="795000" cy="795000"/>
            </a:xfrm>
          </p:grpSpPr>
          <p:sp>
            <p:nvSpPr>
              <p:cNvPr id="164" name="Google Shape;164;p20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0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0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7" name="Google Shape;167;p20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168" name="Google Shape;168;p20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0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0" name="Google Shape;170;p20"/>
          <p:cNvSpPr txBox="1">
            <a:spLocks noGrp="1"/>
          </p:cNvSpPr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1" name="Google Shape;171;p20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21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74" name="Google Shape;174;p21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1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6" name="Google Shape;176;p21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1"/>
          <p:cNvSpPr txBox="1">
            <a:spLocks noGrp="1"/>
          </p:cNvSpPr>
          <p:nvPr>
            <p:ph type="subTitle" idx="1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8" name="Google Shape;178;p21"/>
          <p:cNvSpPr txBox="1">
            <a:spLocks noGrp="1"/>
          </p:cNvSpPr>
          <p:nvPr>
            <p:ph type="body" idx="2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2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22"/>
          <p:cNvGrpSpPr/>
          <p:nvPr/>
        </p:nvGrpSpPr>
        <p:grpSpPr>
          <a:xfrm>
            <a:off x="713373" y="3847119"/>
            <a:ext cx="825392" cy="825392"/>
            <a:chOff x="348199" y="179450"/>
            <a:chExt cx="1116300" cy="1116300"/>
          </a:xfrm>
        </p:grpSpPr>
        <p:sp>
          <p:nvSpPr>
            <p:cNvPr id="182" name="Google Shape;182;p22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2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" name="Google Shape;184;p22"/>
          <p:cNvSpPr txBox="1">
            <a:spLocks noGrp="1"/>
          </p:cNvSpPr>
          <p:nvPr>
            <p:ph type="body" idx="1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85" name="Google Shape;185;p2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23"/>
          <p:cNvGrpSpPr/>
          <p:nvPr/>
        </p:nvGrpSpPr>
        <p:grpSpPr>
          <a:xfrm>
            <a:off x="52" y="4099200"/>
            <a:ext cx="9144036" cy="1044300"/>
            <a:chOff x="52" y="4099200"/>
            <a:chExt cx="9144036" cy="1044300"/>
          </a:xfrm>
        </p:grpSpPr>
        <p:grpSp>
          <p:nvGrpSpPr>
            <p:cNvPr id="188" name="Google Shape;188;p23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89" name="Google Shape;189;p23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3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3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3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3" name="Google Shape;193;p23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94" name="Google Shape;194;p23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3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3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3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3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9" name="Google Shape;199;p23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200" name="Google Shape;200;p23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3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3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3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" name="Google Shape;204;p23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205" name="Google Shape;205;p23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3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3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" name="Google Shape;208;p23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209" name="Google Shape;209;p23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3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3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3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3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4" name="Google Shape;214;p23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215" name="Google Shape;215;p23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3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3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3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" name="Google Shape;219;p23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220" name="Google Shape;220;p23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3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3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" name="Google Shape;223;p23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224" name="Google Shape;224;p23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3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3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3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3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9" name="Google Shape;229;p23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230" name="Google Shape;230;p23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3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3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3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4" name="Google Shape;234;p23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235" name="Google Shape;235;p23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3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9" name="Google Shape;239;p23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240" name="Google Shape;240;p23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3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3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3" name="Google Shape;243;p23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244" name="Google Shape;244;p23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8" name="Google Shape;248;p23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49" name="Google Shape;249;p23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3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3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3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3" name="Google Shape;253;p23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54" name="Google Shape;254;p23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23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23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23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3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9" name="Google Shape;259;p23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60" name="Google Shape;260;p23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23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23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23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4" name="Google Shape;264;p23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65" name="Google Shape;265;p23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23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23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8" name="Google Shape;268;p23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69" name="Google Shape;269;p23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23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23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23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3" name="Google Shape;273;p23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74" name="Google Shape;274;p23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23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23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23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23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9" name="Google Shape;279;p23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80" name="Google Shape;280;p23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23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23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3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4" name="Google Shape;284;p23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85" name="Google Shape;285;p23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23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23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8" name="Google Shape;288;p23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89" name="Google Shape;289;p23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3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3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3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3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4" name="Google Shape;294;p23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95" name="Google Shape;295;p23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3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3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3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9" name="Google Shape;299;p23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300" name="Google Shape;300;p23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23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3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3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4" name="Google Shape;304;p23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305" name="Google Shape;305;p23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3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3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8" name="Google Shape;308;p23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309" name="Google Shape;309;p23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23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23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23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13" name="Google Shape;313;p23"/>
          <p:cNvSpPr txBox="1">
            <a:spLocks noGrp="1"/>
          </p:cNvSpPr>
          <p:nvPr>
            <p:ph type="title" hasCustomPrompt="1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4" name="Google Shape;314;p23"/>
          <p:cNvSpPr txBox="1">
            <a:spLocks noGrp="1"/>
          </p:cNvSpPr>
          <p:nvPr>
            <p:ph type="body" idx="1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ct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5" name="Google Shape;315;p23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4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mentum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2984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5"/>
          <p:cNvSpPr txBox="1">
            <a:spLocks noGrp="1"/>
          </p:cNvSpPr>
          <p:nvPr>
            <p:ph type="ctrTitle"/>
          </p:nvPr>
        </p:nvSpPr>
        <p:spPr>
          <a:xfrm>
            <a:off x="311708" y="12779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Designing ML Week 8: </a:t>
            </a:r>
            <a:br>
              <a:rPr lang="en">
                <a:latin typeface="Gill Sans"/>
                <a:ea typeface="Gill Sans"/>
                <a:cs typeface="Gill Sans"/>
                <a:sym typeface="Gill Sans"/>
              </a:rPr>
            </a:br>
            <a:r>
              <a:rPr lang="en">
                <a:latin typeface="Gill Sans"/>
                <a:ea typeface="Gill Sans"/>
                <a:cs typeface="Gill Sans"/>
                <a:sym typeface="Gill Sans"/>
              </a:rPr>
              <a:t>A survey of AI Ethics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23" name="Google Shape;323;p25"/>
          <p:cNvSpPr txBox="1">
            <a:spLocks noGrp="1"/>
          </p:cNvSpPr>
          <p:nvPr>
            <p:ph type="subTitle" idx="1"/>
          </p:nvPr>
        </p:nvSpPr>
        <p:spPr>
          <a:xfrm>
            <a:off x="311700" y="33675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michelle.carney@berkeley.edu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6" name="Google Shape;39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1796" y="0"/>
            <a:ext cx="492040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5"/>
          <p:cNvSpPr/>
          <p:nvPr/>
        </p:nvSpPr>
        <p:spPr>
          <a:xfrm>
            <a:off x="4764772" y="1944150"/>
            <a:ext cx="1094400" cy="627600"/>
          </a:xfrm>
          <a:prstGeom prst="rect">
            <a:avLst/>
          </a:prstGeom>
          <a:solidFill>
            <a:srgbClr val="FCF6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Model</a:t>
            </a:r>
            <a:endParaRPr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Evaluating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02" name="Google Shape;402;p35"/>
          <p:cNvSpPr/>
          <p:nvPr/>
        </p:nvSpPr>
        <p:spPr>
          <a:xfrm>
            <a:off x="3305575" y="3600050"/>
            <a:ext cx="1459200" cy="836700"/>
          </a:xfrm>
          <a:prstGeom prst="rect">
            <a:avLst/>
          </a:prstGeom>
          <a:solidFill>
            <a:srgbClr val="D0F4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Model Building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03" name="Google Shape;403;p35"/>
          <p:cNvSpPr/>
          <p:nvPr/>
        </p:nvSpPr>
        <p:spPr>
          <a:xfrm>
            <a:off x="1837351" y="2071550"/>
            <a:ext cx="1034400" cy="1034700"/>
          </a:xfrm>
          <a:prstGeom prst="ellipse">
            <a:avLst/>
          </a:prstGeom>
          <a:solidFill>
            <a:srgbClr val="83C4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Data Cleaning</a:t>
            </a:r>
            <a:endParaRPr sz="10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04" name="Google Shape;404;p35"/>
          <p:cNvSpPr/>
          <p:nvPr/>
        </p:nvSpPr>
        <p:spPr>
          <a:xfrm>
            <a:off x="93225" y="755625"/>
            <a:ext cx="1488600" cy="1488600"/>
          </a:xfrm>
          <a:prstGeom prst="ellipse">
            <a:avLst/>
          </a:prstGeom>
          <a:solidFill>
            <a:srgbClr val="E4C1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Data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05" name="Google Shape;405;p35"/>
          <p:cNvSpPr/>
          <p:nvPr/>
        </p:nvSpPr>
        <p:spPr>
          <a:xfrm>
            <a:off x="6377297" y="2571750"/>
            <a:ext cx="1459200" cy="1262100"/>
          </a:xfrm>
          <a:prstGeom prst="triangle">
            <a:avLst>
              <a:gd name="adj" fmla="val 50000"/>
            </a:avLst>
          </a:prstGeom>
          <a:solidFill>
            <a:srgbClr val="F9CB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Model Output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06" name="Google Shape;406;p35"/>
          <p:cNvSpPr txBox="1"/>
          <p:nvPr/>
        </p:nvSpPr>
        <p:spPr>
          <a:xfrm>
            <a:off x="718050" y="247125"/>
            <a:ext cx="1359600" cy="5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Data design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07" name="Google Shape;407;p35"/>
          <p:cNvSpPr txBox="1"/>
          <p:nvPr/>
        </p:nvSpPr>
        <p:spPr>
          <a:xfrm>
            <a:off x="3786975" y="247125"/>
            <a:ext cx="1359600" cy="5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Model design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08" name="Google Shape;408;p35"/>
          <p:cNvSpPr txBox="1"/>
          <p:nvPr/>
        </p:nvSpPr>
        <p:spPr>
          <a:xfrm>
            <a:off x="7182375" y="247125"/>
            <a:ext cx="1359600" cy="5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Output design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09" name="Google Shape;409;p35"/>
          <p:cNvSpPr/>
          <p:nvPr/>
        </p:nvSpPr>
        <p:spPr>
          <a:xfrm>
            <a:off x="7182375" y="850650"/>
            <a:ext cx="1721100" cy="1721100"/>
          </a:xfrm>
          <a:prstGeom prst="diamond">
            <a:avLst/>
          </a:prstGeom>
          <a:solidFill>
            <a:srgbClr val="FF99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Model Interaction</a:t>
            </a:r>
            <a:endParaRPr sz="1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5" name="Google Shape;41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4500" y="410763"/>
            <a:ext cx="5715000" cy="4048125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36"/>
          <p:cNvSpPr txBox="1"/>
          <p:nvPr/>
        </p:nvSpPr>
        <p:spPr>
          <a:xfrm>
            <a:off x="1775125" y="4628175"/>
            <a:ext cx="5820600" cy="3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Buolamwini and Gebru (2018)</a:t>
            </a:r>
            <a:endParaRPr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7"/>
          <p:cNvSpPr/>
          <p:nvPr/>
        </p:nvSpPr>
        <p:spPr>
          <a:xfrm>
            <a:off x="4764772" y="1944150"/>
            <a:ext cx="1094400" cy="627600"/>
          </a:xfrm>
          <a:prstGeom prst="rect">
            <a:avLst/>
          </a:prstGeom>
          <a:solidFill>
            <a:srgbClr val="FCF6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Model</a:t>
            </a:r>
            <a:endParaRPr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Evaluating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22" name="Google Shape;422;p37"/>
          <p:cNvSpPr/>
          <p:nvPr/>
        </p:nvSpPr>
        <p:spPr>
          <a:xfrm>
            <a:off x="3305575" y="3600050"/>
            <a:ext cx="1459200" cy="836700"/>
          </a:xfrm>
          <a:prstGeom prst="rect">
            <a:avLst/>
          </a:prstGeom>
          <a:solidFill>
            <a:srgbClr val="D0F4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Model Building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23" name="Google Shape;423;p37"/>
          <p:cNvSpPr/>
          <p:nvPr/>
        </p:nvSpPr>
        <p:spPr>
          <a:xfrm>
            <a:off x="1837351" y="2071550"/>
            <a:ext cx="1034400" cy="1034700"/>
          </a:xfrm>
          <a:prstGeom prst="ellipse">
            <a:avLst/>
          </a:prstGeom>
          <a:solidFill>
            <a:srgbClr val="83C4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Data Cleaning</a:t>
            </a:r>
            <a:endParaRPr sz="10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24" name="Google Shape;424;p37"/>
          <p:cNvSpPr/>
          <p:nvPr/>
        </p:nvSpPr>
        <p:spPr>
          <a:xfrm>
            <a:off x="93225" y="755625"/>
            <a:ext cx="1488600" cy="1488600"/>
          </a:xfrm>
          <a:prstGeom prst="ellipse">
            <a:avLst/>
          </a:prstGeom>
          <a:solidFill>
            <a:srgbClr val="E4C1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Data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25" name="Google Shape;425;p37"/>
          <p:cNvSpPr/>
          <p:nvPr/>
        </p:nvSpPr>
        <p:spPr>
          <a:xfrm>
            <a:off x="6377297" y="2571750"/>
            <a:ext cx="1459200" cy="1262100"/>
          </a:xfrm>
          <a:prstGeom prst="triangle">
            <a:avLst>
              <a:gd name="adj" fmla="val 50000"/>
            </a:avLst>
          </a:prstGeom>
          <a:solidFill>
            <a:srgbClr val="F9CB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Model Output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26" name="Google Shape;426;p37"/>
          <p:cNvSpPr txBox="1"/>
          <p:nvPr/>
        </p:nvSpPr>
        <p:spPr>
          <a:xfrm>
            <a:off x="718050" y="247125"/>
            <a:ext cx="1359600" cy="5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Data design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27" name="Google Shape;427;p37"/>
          <p:cNvSpPr txBox="1"/>
          <p:nvPr/>
        </p:nvSpPr>
        <p:spPr>
          <a:xfrm>
            <a:off x="3786975" y="247125"/>
            <a:ext cx="1359600" cy="5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Model design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28" name="Google Shape;428;p37"/>
          <p:cNvSpPr txBox="1"/>
          <p:nvPr/>
        </p:nvSpPr>
        <p:spPr>
          <a:xfrm>
            <a:off x="7182375" y="247125"/>
            <a:ext cx="1359600" cy="5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Output design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29" name="Google Shape;429;p37"/>
          <p:cNvSpPr/>
          <p:nvPr/>
        </p:nvSpPr>
        <p:spPr>
          <a:xfrm>
            <a:off x="7182375" y="850650"/>
            <a:ext cx="1721100" cy="1721100"/>
          </a:xfrm>
          <a:prstGeom prst="diamond">
            <a:avLst/>
          </a:prstGeom>
          <a:solidFill>
            <a:srgbClr val="FF99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Model Interaction</a:t>
            </a:r>
            <a:endParaRPr sz="1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5" name="Google Shape;43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9"/>
          <p:cNvSpPr txBox="1"/>
          <p:nvPr/>
        </p:nvSpPr>
        <p:spPr>
          <a:xfrm>
            <a:off x="1809750" y="4156375"/>
            <a:ext cx="5524500" cy="7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“Our test used Amazon Rekognition to compare images of members of Congress with a database of mugshots. The results included 28 incorrect matches. “</a:t>
            </a:r>
            <a:endParaRPr i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42" name="Google Shape;44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9750" y="264125"/>
            <a:ext cx="552450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8" name="Google Shape;44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98708"/>
            <a:ext cx="9144002" cy="2546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1"/>
          <p:cNvSpPr/>
          <p:nvPr/>
        </p:nvSpPr>
        <p:spPr>
          <a:xfrm>
            <a:off x="454875" y="1271300"/>
            <a:ext cx="2787600" cy="7815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Interested in learning more...?</a:t>
            </a:r>
            <a:endParaRPr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55" name="Google Shape;45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975" y="1232613"/>
            <a:ext cx="2857500" cy="86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9500" y="638571"/>
            <a:ext cx="3702800" cy="9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7925" y="2314312"/>
            <a:ext cx="3327113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41"/>
          <p:cNvPicPr preferRelativeResize="0"/>
          <p:nvPr/>
        </p:nvPicPr>
        <p:blipFill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7525" y="1874826"/>
            <a:ext cx="3527450" cy="1259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41"/>
          <p:cNvPicPr preferRelativeResize="0"/>
          <p:nvPr/>
        </p:nvPicPr>
        <p:blipFill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6072" y="3892000"/>
            <a:ext cx="2857500" cy="1003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5025" y="3101900"/>
            <a:ext cx="3635938" cy="70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25301" y="3410163"/>
            <a:ext cx="2431638" cy="1550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5875" y="152400"/>
            <a:ext cx="5972245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2" name="Google Shape;47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923" y="505550"/>
            <a:ext cx="4168375" cy="413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1699" y="469425"/>
            <a:ext cx="4168375" cy="4204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200" y="322700"/>
            <a:ext cx="3702431" cy="188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6948" y="2316625"/>
            <a:ext cx="6393549" cy="128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2775" y="3714275"/>
            <a:ext cx="5410200" cy="104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From Kathy Baxter (AI Ethics Architect @ Salesforce)...</a:t>
            </a:r>
            <a:endParaRPr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79" name="Google Shape;47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4025" y="1192275"/>
            <a:ext cx="6775933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0025" y="152400"/>
            <a:ext cx="530395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From Data, Ethics, and AI - IDEO</a:t>
            </a:r>
            <a:endParaRPr i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90" name="Google Shape;490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1. Data is not truth</a:t>
            </a:r>
            <a:endParaRPr sz="2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2. Just because AI can do something doesn’t mean it should</a:t>
            </a:r>
            <a:endParaRPr sz="2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3. Respect privacy and the collective good</a:t>
            </a:r>
            <a:endParaRPr sz="2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4. Unintended consequences of AI are opportunities for design</a:t>
            </a:r>
            <a:endParaRPr sz="2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6" name="Google Shape;49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301" y="1337238"/>
            <a:ext cx="1635725" cy="2469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2425" y="1338250"/>
            <a:ext cx="1847850" cy="246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7687" y="1338250"/>
            <a:ext cx="1635712" cy="246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00800" y="1338250"/>
            <a:ext cx="1743075" cy="2609384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47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Recommended reading</a:t>
            </a:r>
            <a:endParaRPr sz="28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4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6" name="Google Shape;50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983" y="0"/>
            <a:ext cx="805003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4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2" name="Google Shape;51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16528"/>
            <a:ext cx="5746226" cy="19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626" y="2258400"/>
            <a:ext cx="4479375" cy="272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66262" y="0"/>
            <a:ext cx="487772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94750"/>
            <a:ext cx="8839202" cy="3153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6" name="Google Shape;33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163" y="97625"/>
            <a:ext cx="4531526" cy="283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0738" y="953250"/>
            <a:ext cx="4735275" cy="161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7475" y="2764650"/>
            <a:ext cx="4995360" cy="190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4" name="Google Shape;34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375" y="384900"/>
            <a:ext cx="4860724" cy="2834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0501" y="772228"/>
            <a:ext cx="4641999" cy="179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85801" y="2273675"/>
            <a:ext cx="4192299" cy="366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What do these terms mean to you?</a:t>
            </a:r>
            <a:endParaRPr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52" name="Google Shape;352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Fairness</a:t>
            </a:r>
            <a:endParaRPr sz="2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Transparency</a:t>
            </a:r>
            <a:endParaRPr sz="2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Bias</a:t>
            </a:r>
            <a:endParaRPr sz="2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Explainability</a:t>
            </a:r>
            <a:endParaRPr sz="2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Interpretability</a:t>
            </a:r>
            <a:endParaRPr sz="2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47" y="214325"/>
            <a:ext cx="4498450" cy="3060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0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2922" y="1223950"/>
            <a:ext cx="4267202" cy="2428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2725" y="2891407"/>
            <a:ext cx="4267201" cy="1974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1"/>
          <p:cNvSpPr/>
          <p:nvPr/>
        </p:nvSpPr>
        <p:spPr>
          <a:xfrm>
            <a:off x="4764772" y="1944150"/>
            <a:ext cx="1094400" cy="627600"/>
          </a:xfrm>
          <a:prstGeom prst="rect">
            <a:avLst/>
          </a:prstGeom>
          <a:solidFill>
            <a:srgbClr val="FCF6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Model</a:t>
            </a:r>
            <a:endParaRPr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Evaluating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65" name="Google Shape;365;p31"/>
          <p:cNvSpPr/>
          <p:nvPr/>
        </p:nvSpPr>
        <p:spPr>
          <a:xfrm>
            <a:off x="3305575" y="3600050"/>
            <a:ext cx="1459200" cy="836700"/>
          </a:xfrm>
          <a:prstGeom prst="rect">
            <a:avLst/>
          </a:prstGeom>
          <a:solidFill>
            <a:srgbClr val="D0F4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Model Building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66" name="Google Shape;366;p31"/>
          <p:cNvSpPr/>
          <p:nvPr/>
        </p:nvSpPr>
        <p:spPr>
          <a:xfrm>
            <a:off x="1837351" y="2071550"/>
            <a:ext cx="1034400" cy="1034700"/>
          </a:xfrm>
          <a:prstGeom prst="ellipse">
            <a:avLst/>
          </a:prstGeom>
          <a:solidFill>
            <a:srgbClr val="83C4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Data Cleaning</a:t>
            </a:r>
            <a:endParaRPr sz="10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67" name="Google Shape;367;p31"/>
          <p:cNvSpPr/>
          <p:nvPr/>
        </p:nvSpPr>
        <p:spPr>
          <a:xfrm>
            <a:off x="93225" y="755625"/>
            <a:ext cx="1488600" cy="1488600"/>
          </a:xfrm>
          <a:prstGeom prst="ellipse">
            <a:avLst/>
          </a:prstGeom>
          <a:solidFill>
            <a:srgbClr val="E4C1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Data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68" name="Google Shape;368;p31"/>
          <p:cNvSpPr/>
          <p:nvPr/>
        </p:nvSpPr>
        <p:spPr>
          <a:xfrm>
            <a:off x="6377297" y="2571750"/>
            <a:ext cx="1459200" cy="1262100"/>
          </a:xfrm>
          <a:prstGeom prst="triangle">
            <a:avLst>
              <a:gd name="adj" fmla="val 50000"/>
            </a:avLst>
          </a:prstGeom>
          <a:solidFill>
            <a:srgbClr val="F9CB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Model Output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69" name="Google Shape;369;p31"/>
          <p:cNvSpPr txBox="1"/>
          <p:nvPr/>
        </p:nvSpPr>
        <p:spPr>
          <a:xfrm>
            <a:off x="718050" y="247125"/>
            <a:ext cx="1359600" cy="5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Data design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70" name="Google Shape;370;p31"/>
          <p:cNvSpPr txBox="1"/>
          <p:nvPr/>
        </p:nvSpPr>
        <p:spPr>
          <a:xfrm>
            <a:off x="3786975" y="247125"/>
            <a:ext cx="1359600" cy="5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Model design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71" name="Google Shape;371;p31"/>
          <p:cNvSpPr txBox="1"/>
          <p:nvPr/>
        </p:nvSpPr>
        <p:spPr>
          <a:xfrm>
            <a:off x="7182375" y="247125"/>
            <a:ext cx="1359600" cy="5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Output design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72" name="Google Shape;372;p31"/>
          <p:cNvSpPr/>
          <p:nvPr/>
        </p:nvSpPr>
        <p:spPr>
          <a:xfrm>
            <a:off x="7182375" y="850650"/>
            <a:ext cx="1721100" cy="1721100"/>
          </a:xfrm>
          <a:prstGeom prst="diamond">
            <a:avLst/>
          </a:prstGeom>
          <a:solidFill>
            <a:srgbClr val="FF99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Model Interaction</a:t>
            </a:r>
            <a:endParaRPr sz="1200"/>
          </a:p>
        </p:txBody>
      </p:sp>
      <p:cxnSp>
        <p:nvCxnSpPr>
          <p:cNvPr id="373" name="Google Shape;373;p31"/>
          <p:cNvCxnSpPr/>
          <p:nvPr/>
        </p:nvCxnSpPr>
        <p:spPr>
          <a:xfrm rot="10800000" flipH="1">
            <a:off x="1756775" y="755625"/>
            <a:ext cx="1054200" cy="4851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374" name="Google Shape;374;p31"/>
          <p:cNvCxnSpPr/>
          <p:nvPr/>
        </p:nvCxnSpPr>
        <p:spPr>
          <a:xfrm flipH="1">
            <a:off x="1274185" y="3316297"/>
            <a:ext cx="600900" cy="801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375" name="Google Shape;375;p31"/>
          <p:cNvCxnSpPr/>
          <p:nvPr/>
        </p:nvCxnSpPr>
        <p:spPr>
          <a:xfrm rot="10800000">
            <a:off x="3475525" y="2332575"/>
            <a:ext cx="359100" cy="1140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376" name="Google Shape;376;p31"/>
          <p:cNvCxnSpPr/>
          <p:nvPr/>
        </p:nvCxnSpPr>
        <p:spPr>
          <a:xfrm>
            <a:off x="5435075" y="2775850"/>
            <a:ext cx="396600" cy="7464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377" name="Google Shape;377;p31"/>
          <p:cNvCxnSpPr/>
          <p:nvPr/>
        </p:nvCxnSpPr>
        <p:spPr>
          <a:xfrm flipH="1">
            <a:off x="6484625" y="3911900"/>
            <a:ext cx="500400" cy="8001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378" name="Google Shape;378;p31"/>
          <p:cNvCxnSpPr/>
          <p:nvPr/>
        </p:nvCxnSpPr>
        <p:spPr>
          <a:xfrm rot="10800000">
            <a:off x="6377300" y="1139475"/>
            <a:ext cx="980100" cy="235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4" name="Google Shape;38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7351" y="0"/>
            <a:ext cx="568927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0" name="Google Shape;39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8114" y="0"/>
            <a:ext cx="502777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510</Words>
  <Application>Microsoft Macintosh PowerPoint</Application>
  <PresentationFormat>On-screen Show (16:9)</PresentationFormat>
  <Paragraphs>90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Gill Sans</vt:lpstr>
      <vt:lpstr>Nunito</vt:lpstr>
      <vt:lpstr>Arial</vt:lpstr>
      <vt:lpstr>Maven Pro</vt:lpstr>
      <vt:lpstr>Simple Light</vt:lpstr>
      <vt:lpstr>Momentum</vt:lpstr>
      <vt:lpstr>Designing ML Week 8:  A survey of AI Ethics</vt:lpstr>
      <vt:lpstr>PowerPoint Presentation</vt:lpstr>
      <vt:lpstr>PowerPoint Presentation</vt:lpstr>
      <vt:lpstr>PowerPoint Presentation</vt:lpstr>
      <vt:lpstr>What do these terms mean to you?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Interested in learning more...?</vt:lpstr>
      <vt:lpstr>PowerPoint Presentation</vt:lpstr>
      <vt:lpstr>PowerPoint Presentation</vt:lpstr>
      <vt:lpstr>From Kathy Baxter (AI Ethics Architect @ Salesforce)...</vt:lpstr>
      <vt:lpstr>PowerPoint Presentation</vt:lpstr>
      <vt:lpstr>From Data, Ethics, and AI - IDEO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Designing ML Week 8:  A survey of AI Ethics</dc:title>
  <cp:lastModifiedBy>Abhay Agarwal</cp:lastModifiedBy>
  <cp:revision>1</cp:revision>
  <dcterms:modified xsi:type="dcterms:W3CDTF">2022-05-20T23:19:53Z</dcterms:modified>
</cp:coreProperties>
</file>